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64" r:id="rId7"/>
    <p:sldId id="279" r:id="rId8"/>
    <p:sldId id="280" r:id="rId9"/>
    <p:sldId id="281" r:id="rId10"/>
    <p:sldId id="282" r:id="rId11"/>
    <p:sldId id="283" r:id="rId12"/>
    <p:sldId id="285" r:id="rId13"/>
    <p:sldId id="284" r:id="rId14"/>
    <p:sldId id="286" r:id="rId15"/>
    <p:sldId id="287" r:id="rId16"/>
    <p:sldId id="289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7.pn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7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hyperlink" Target="https://www.r-project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7.png"/><Relationship Id="rId4" Type="http://schemas.openxmlformats.org/officeDocument/2006/relationships/hyperlink" Target="https://posit.co/download/rstudio-deskto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8080" y="4434840"/>
            <a:ext cx="6399731" cy="1122202"/>
          </a:xfrm>
        </p:spPr>
        <p:txBody>
          <a:bodyPr/>
          <a:lstStyle/>
          <a:p>
            <a:r>
              <a:rPr lang="en-US" sz="4400" dirty="0"/>
              <a:t>INTRODUCTION TO R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8080" y="5557042"/>
            <a:ext cx="4941770" cy="396660"/>
          </a:xfrm>
        </p:spPr>
        <p:txBody>
          <a:bodyPr>
            <a:normAutofit/>
          </a:bodyPr>
          <a:lstStyle/>
          <a:p>
            <a:r>
              <a:rPr lang="en-US" sz="2000" dirty="0"/>
              <a:t>MSBA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F2377CD-D6A1-BA9C-CC0F-A0878DD1F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008"/>
    </mc:Choice>
    <mc:Fallback>
      <p:transition spd="slow" advTm="404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5902960" cy="70294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INSTALLATION OF r-Studio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2547A-B775-05AF-D657-E905B82FF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1802149"/>
            <a:ext cx="10251440" cy="44413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CED103-0F05-A817-5402-8DFE2F0A8B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18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"/>
    </mc:Choice>
    <mc:Fallback>
      <p:transition spd="slow" advTm="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4389120" cy="702943"/>
          </a:xfrm>
        </p:spPr>
        <p:txBody>
          <a:bodyPr/>
          <a:lstStyle/>
          <a:p>
            <a:pPr algn="l"/>
            <a:r>
              <a:rPr lang="en-US" dirty="0"/>
              <a:t>R-STUDIO INTERFACE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3E9EE7-6B83-4A66-26EB-F6AB7B763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993" y="1855371"/>
            <a:ext cx="8954607" cy="464295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3BA037-464D-FF61-036F-234713748B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54342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8"/>
    </mc:Choice>
    <mc:Fallback>
      <p:transition spd="slow" advTm="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4389120" cy="702943"/>
          </a:xfrm>
        </p:spPr>
        <p:txBody>
          <a:bodyPr/>
          <a:lstStyle/>
          <a:p>
            <a:pPr algn="l"/>
            <a:r>
              <a:rPr lang="en-US" dirty="0"/>
              <a:t>R PACKAGEs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A3EF5E-484D-A058-CF72-9F205F36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2400" y="2124075"/>
            <a:ext cx="9509760" cy="1655445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R package is a collection of R functions, compiled code, and sample data bundled together as a unit for distribution and installation in the R environment.</a:t>
            </a:r>
          </a:p>
          <a:p>
            <a:pPr algn="l"/>
            <a:endParaRPr lang="en-US" sz="2000" b="0" i="0" dirty="0">
              <a:solidFill>
                <a:srgbClr val="1F1F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 you install a package, you need to use the function library( ) to load and attach the function before you can use it.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437FF9-0FF4-E75A-D13C-CA858587F7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792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6"/>
    </mc:Choice>
    <mc:Fallback>
      <p:transition spd="slow" advTm="5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5994400" cy="702943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How to Install R package?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50D7ADE-179E-ED71-1779-82F5C85C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1849120"/>
            <a:ext cx="9154160" cy="446441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B5473D7-D39F-DF0B-53B5-08B3A1DD01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4402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689"/>
    </mc:Choice>
    <mc:Fallback>
      <p:transition spd="slow" advTm="1976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Programming jokes - Programmer humor - funny side of programmers ...">
            <a:extLst>
              <a:ext uri="{FF2B5EF4-FFF2-40B4-BE49-F238E27FC236}">
                <a16:creationId xmlns:a16="http://schemas.microsoft.com/office/drawing/2014/main" id="{B931F561-F465-B1B3-8F31-27430E77A9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5838" r="2754" b="7462"/>
          <a:stretch/>
        </p:blipFill>
        <p:spPr bwMode="auto">
          <a:xfrm>
            <a:off x="3454400" y="2052320"/>
            <a:ext cx="6593840" cy="32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CB5D804-4CA9-9398-F454-71783E74AA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42861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1"/>
    </mc:Choice>
    <mc:Fallback>
      <p:transition spd="slow" advTm="1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515" y="1055053"/>
            <a:ext cx="5111750" cy="672147"/>
          </a:xfrm>
        </p:spPr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3035" y="1941196"/>
            <a:ext cx="7345046" cy="3189605"/>
          </a:xfrm>
        </p:spPr>
        <p:txBody>
          <a:bodyPr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</a:rPr>
              <a:t>R is a free software environment for statistical computing and</a:t>
            </a:r>
            <a:br>
              <a:rPr lang="en-US" sz="2000" dirty="0"/>
            </a:br>
            <a:r>
              <a:rPr lang="en-US" sz="2000" b="0" i="0" dirty="0">
                <a:effectLst/>
                <a:latin typeface="Times New Roman" panose="02020603050405020304" pitchFamily="18" charset="0"/>
              </a:rPr>
              <a:t>graphics. It’s open source and therefore available free of charge.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</a:rPr>
              <a:t>R is an object-oriented programming language where we create</a:t>
            </a:r>
            <a:br>
              <a:rPr lang="en-US" sz="2000" dirty="0"/>
            </a:br>
            <a:r>
              <a:rPr lang="en-US" sz="2000" b="0" i="0" dirty="0">
                <a:effectLst/>
                <a:latin typeface="Times New Roman" panose="02020603050405020304" pitchFamily="18" charset="0"/>
              </a:rPr>
              <a:t>objects and manipulate them as intended. Objects can be Data</a:t>
            </a:r>
            <a:br>
              <a:rPr lang="en-US" sz="2000" dirty="0"/>
            </a:br>
            <a:r>
              <a:rPr lang="en-US" sz="2000" b="0" i="0" dirty="0">
                <a:effectLst/>
                <a:latin typeface="Times New Roman" panose="02020603050405020304" pitchFamily="18" charset="0"/>
              </a:rPr>
              <a:t>frames, vectors, matrices, lists, raw data, spatial objects , maps etc.</a:t>
            </a:r>
            <a:r>
              <a:rPr lang="en-US" sz="2000" dirty="0"/>
              <a:t>.​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C5A4BB9-8641-D86C-6D43-603DB2220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4"/>
    </mc:Choice>
    <mc:Fallback>
      <p:transition spd="slow" advTm="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4389120" cy="702943"/>
          </a:xfrm>
        </p:spPr>
        <p:txBody>
          <a:bodyPr/>
          <a:lstStyle/>
          <a:p>
            <a:pPr algn="l"/>
            <a:r>
              <a:rPr lang="en-US" dirty="0"/>
              <a:t>Why r?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543756-0BFA-8C5A-41E7-AB317482BB5A}"/>
              </a:ext>
            </a:extLst>
          </p:cNvPr>
          <p:cNvSpPr txBox="1"/>
          <p:nvPr/>
        </p:nvSpPr>
        <p:spPr>
          <a:xfrm>
            <a:off x="1422400" y="1935818"/>
            <a:ext cx="6106160" cy="307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Excellence</a:t>
            </a:r>
            <a:endParaRPr lang="en-US" sz="20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Open Source and free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Virtuosity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 Compatibility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Scalability and Integration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5E19B30-5C1D-BEF0-96A9-10118A032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"/>
    </mc:Choice>
    <mc:Fallback>
      <p:transition spd="slow" advTm="1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4389120" cy="702943"/>
          </a:xfrm>
        </p:spPr>
        <p:txBody>
          <a:bodyPr/>
          <a:lstStyle/>
          <a:p>
            <a:pPr algn="l"/>
            <a:r>
              <a:rPr lang="en-US" dirty="0"/>
              <a:t>INSTALLATION OF r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7543756-0BFA-8C5A-41E7-AB317482BB5A}"/>
              </a:ext>
            </a:extLst>
          </p:cNvPr>
          <p:cNvSpPr txBox="1"/>
          <p:nvPr/>
        </p:nvSpPr>
        <p:spPr>
          <a:xfrm>
            <a:off x="1422400" y="1935818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hlinkClick r:id="rId4"/>
              </a:rPr>
              <a:t>https://www.r-project.org/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BFF40E-1BA5-174F-7B0A-5B5CA5FBCE54}"/>
              </a:ext>
            </a:extLst>
          </p:cNvPr>
          <p:cNvSpPr txBox="1"/>
          <p:nvPr/>
        </p:nvSpPr>
        <p:spPr>
          <a:xfrm>
            <a:off x="1574800" y="2951818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https://www.r-project.org/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9029E-0065-37E8-8BA3-818064FE9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040" y="2391848"/>
            <a:ext cx="9061916" cy="37955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9F97219-4D7E-CAF3-858C-8068FA2B08A9}"/>
              </a:ext>
            </a:extLst>
          </p:cNvPr>
          <p:cNvSpPr/>
          <p:nvPr/>
        </p:nvSpPr>
        <p:spPr>
          <a:xfrm>
            <a:off x="6634480" y="4023360"/>
            <a:ext cx="772160" cy="254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FE00A52-5374-2DE5-A574-C2BA1B1E8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58654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91"/>
    </mc:Choice>
    <mc:Fallback>
      <p:transition spd="slow" advTm="24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4389120" cy="702943"/>
          </a:xfrm>
        </p:spPr>
        <p:txBody>
          <a:bodyPr/>
          <a:lstStyle/>
          <a:p>
            <a:pPr algn="l"/>
            <a:r>
              <a:rPr lang="en-US" dirty="0"/>
              <a:t>INSTALLATION OF r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3E7296-41FB-C02C-943C-FB65DEEE19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707"/>
          <a:stretch/>
        </p:blipFill>
        <p:spPr>
          <a:xfrm>
            <a:off x="1534159" y="1940560"/>
            <a:ext cx="10038081" cy="42773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6C7638-B924-ECA7-43F2-EFB7C0C8A2C9}"/>
              </a:ext>
            </a:extLst>
          </p:cNvPr>
          <p:cNvSpPr/>
          <p:nvPr/>
        </p:nvSpPr>
        <p:spPr>
          <a:xfrm>
            <a:off x="1808480" y="3139440"/>
            <a:ext cx="1402080" cy="21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91FC22-081F-0BA9-6F86-3CCE8615E6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1275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"/>
    </mc:Choice>
    <mc:Fallback>
      <p:transition spd="slow" advTm="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4389120" cy="702943"/>
          </a:xfrm>
        </p:spPr>
        <p:txBody>
          <a:bodyPr/>
          <a:lstStyle/>
          <a:p>
            <a:pPr algn="l"/>
            <a:r>
              <a:rPr lang="en-US" dirty="0"/>
              <a:t>INSTALLATION OF r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1BBFD-71EA-608E-6CF4-508905BD6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1993676"/>
            <a:ext cx="7569589" cy="43626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9DB853-1C06-32FF-921A-14C61FB4C440}"/>
              </a:ext>
            </a:extLst>
          </p:cNvPr>
          <p:cNvSpPr/>
          <p:nvPr/>
        </p:nvSpPr>
        <p:spPr>
          <a:xfrm>
            <a:off x="1767840" y="3248436"/>
            <a:ext cx="1625600" cy="358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C8611E9-482E-3506-76E5-BF68794D96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355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"/>
    </mc:Choice>
    <mc:Fallback>
      <p:transition spd="slow" advTm="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4389120" cy="702943"/>
          </a:xfrm>
        </p:spPr>
        <p:txBody>
          <a:bodyPr/>
          <a:lstStyle/>
          <a:p>
            <a:pPr algn="l"/>
            <a:r>
              <a:rPr lang="en-US" dirty="0"/>
              <a:t>INSTALLATION OF r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D20F80-CE17-0D42-8263-1B7FD9513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1" y="1849120"/>
            <a:ext cx="9855698" cy="24790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E1743C-4034-C75E-7F12-DED75E13D2B1}"/>
              </a:ext>
            </a:extLst>
          </p:cNvPr>
          <p:cNvSpPr/>
          <p:nvPr/>
        </p:nvSpPr>
        <p:spPr>
          <a:xfrm>
            <a:off x="1422400" y="2496596"/>
            <a:ext cx="487680" cy="205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10E52B4-8601-8F4F-FD9E-6C75B2DE45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36460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"/>
    </mc:Choice>
    <mc:Fallback>
      <p:transition spd="slow" advTm="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4389120" cy="702943"/>
          </a:xfrm>
        </p:spPr>
        <p:txBody>
          <a:bodyPr/>
          <a:lstStyle/>
          <a:p>
            <a:pPr algn="l"/>
            <a:r>
              <a:rPr lang="en-US" dirty="0"/>
              <a:t>INSTALLATION OF r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FD0CB-6A44-D1FE-7256-693673029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0" y="1922622"/>
            <a:ext cx="10182446" cy="32386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FD96606-8EE0-4773-373F-83B472A88EC9}"/>
              </a:ext>
            </a:extLst>
          </p:cNvPr>
          <p:cNvSpPr/>
          <p:nvPr/>
        </p:nvSpPr>
        <p:spPr>
          <a:xfrm>
            <a:off x="1625600" y="2428240"/>
            <a:ext cx="2306320" cy="243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20F226-999D-ED69-CD95-B01270EEA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965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"/>
    </mc:Choice>
    <mc:Fallback>
      <p:transition spd="slow" advTm="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400" y="1146177"/>
            <a:ext cx="4389120" cy="702943"/>
          </a:xfrm>
        </p:spPr>
        <p:txBody>
          <a:bodyPr/>
          <a:lstStyle/>
          <a:p>
            <a:pPr algn="l"/>
            <a:r>
              <a:rPr lang="en-US" dirty="0"/>
              <a:t>R-STUDIO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EA3EF5E-484D-A058-CF72-9F205F364E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2400" y="1910080"/>
            <a:ext cx="7924800" cy="2112645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</a:rPr>
              <a:t>R studio is a powerful and productive user interface for R. It's free and open source, and works great on Windows,</a:t>
            </a:r>
            <a:br>
              <a:rPr lang="en-US" sz="2000" dirty="0"/>
            </a:br>
            <a:r>
              <a:rPr lang="en-US" sz="2000" b="0" i="0" dirty="0">
                <a:effectLst/>
                <a:latin typeface="Times New Roman" panose="02020603050405020304" pitchFamily="18" charset="0"/>
              </a:rPr>
              <a:t>Mac, and Linux.</a:t>
            </a:r>
          </a:p>
          <a:p>
            <a:pPr algn="l"/>
            <a:endParaRPr lang="en-US" sz="2000" b="0" i="0" dirty="0">
              <a:effectLst/>
              <a:latin typeface="Times New Roman" panose="02020603050405020304" pitchFamily="18" charset="0"/>
            </a:endParaRPr>
          </a:p>
          <a:p>
            <a:pPr marL="457200" indent="-457200" algn="l"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Times New Roman" panose="02020603050405020304" pitchFamily="18" charset="0"/>
              </a:rPr>
              <a:t>It is open-source (i.e. free) and available at</a:t>
            </a:r>
            <a:br>
              <a:rPr lang="en-US" sz="2000" dirty="0"/>
            </a:br>
            <a:r>
              <a:rPr lang="en-US" sz="2000" b="0" i="0" dirty="0">
                <a:effectLst/>
                <a:latin typeface="Times New Roman" panose="02020603050405020304" pitchFamily="18" charset="0"/>
                <a:hlinkClick r:id="rId4"/>
              </a:rPr>
              <a:t>https://posit.co/download/rstudio-desktop/</a:t>
            </a:r>
            <a:endParaRPr lang="en-US" sz="20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FBECAC7-A8D5-EC36-BD93-55D304F2FF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8882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"/>
    </mc:Choice>
    <mc:Fallback>
      <p:transition spd="slow" advTm="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{AF1E05FC-11AA-4AAD-A884-C5000CE3A20C}tf67328976_win32</Template>
  <TotalTime>3936</TotalTime>
  <Words>257</Words>
  <Application>Microsoft Office PowerPoint</Application>
  <PresentationFormat>Widescreen</PresentationFormat>
  <Paragraphs>42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Tenorite</vt:lpstr>
      <vt:lpstr>Times New Roman</vt:lpstr>
      <vt:lpstr>Wingdings</vt:lpstr>
      <vt:lpstr>Office Theme</vt:lpstr>
      <vt:lpstr>INTRODUCTION TO R PROGRAMMING</vt:lpstr>
      <vt:lpstr>What is R?</vt:lpstr>
      <vt:lpstr>Why r?</vt:lpstr>
      <vt:lpstr>INSTALLATION OF r</vt:lpstr>
      <vt:lpstr>INSTALLATION OF r</vt:lpstr>
      <vt:lpstr>INSTALLATION OF r</vt:lpstr>
      <vt:lpstr>INSTALLATION OF r</vt:lpstr>
      <vt:lpstr>INSTALLATION OF r</vt:lpstr>
      <vt:lpstr>R-STUDIO</vt:lpstr>
      <vt:lpstr>INSTALLATION OF r-Studio</vt:lpstr>
      <vt:lpstr>R-STUDIO INTERFACE</vt:lpstr>
      <vt:lpstr>R PACKAGEs</vt:lpstr>
      <vt:lpstr>How to Install R package?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 PROGRAMMING</dc:title>
  <dc:creator>Urooj Tabassum Mohammad</dc:creator>
  <cp:lastModifiedBy>Mohammad, Urooj Tabassum</cp:lastModifiedBy>
  <cp:revision>3</cp:revision>
  <dcterms:created xsi:type="dcterms:W3CDTF">2024-01-17T14:52:16Z</dcterms:created>
  <dcterms:modified xsi:type="dcterms:W3CDTF">2024-01-29T03:45:56Z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